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7" r:id="rId3"/>
    <p:sldId id="340" r:id="rId4"/>
    <p:sldId id="341" r:id="rId5"/>
    <p:sldId id="342" r:id="rId6"/>
    <p:sldId id="343" r:id="rId7"/>
    <p:sldId id="344" r:id="rId8"/>
    <p:sldId id="359" r:id="rId9"/>
    <p:sldId id="345" r:id="rId10"/>
    <p:sldId id="346" r:id="rId11"/>
    <p:sldId id="348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4" r:id="rId20"/>
    <p:sldId id="357" r:id="rId21"/>
    <p:sldId id="358" r:id="rId22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DB0B94E-2D0B-4B39-AF4A-B6DA726D1776}">
          <p14:sldIdLst>
            <p14:sldId id="256"/>
            <p14:sldId id="347"/>
            <p14:sldId id="340"/>
            <p14:sldId id="341"/>
            <p14:sldId id="342"/>
            <p14:sldId id="343"/>
            <p14:sldId id="344"/>
            <p14:sldId id="359"/>
            <p14:sldId id="345"/>
            <p14:sldId id="346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354"/>
            <p14:sldId id="357"/>
            <p14:sldId id="3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FA4C"/>
    <a:srgbClr val="0000FF"/>
    <a:srgbClr val="3333FF"/>
    <a:srgbClr val="0066FF"/>
    <a:srgbClr val="FF3300"/>
    <a:srgbClr val="000099"/>
    <a:srgbClr val="FFFFCC"/>
    <a:srgbClr val="80808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3428" autoAdjust="0"/>
  </p:normalViewPr>
  <p:slideViewPr>
    <p:cSldViewPr snapToGrid="0">
      <p:cViewPr>
        <p:scale>
          <a:sx n="50" d="100"/>
          <a:sy n="50" d="100"/>
        </p:scale>
        <p:origin x="-1866" y="-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188FA1D8-376B-4817-B49F-333CC8FE6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2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D746-0ECF-4E6D-A3F8-70283F394479}" type="datetimeFigureOut">
              <a:rPr lang="en-US" smtClean="0"/>
              <a:t>1/11/2012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925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17875"/>
            <a:ext cx="7416800" cy="3143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94DD2-0A5D-4608-81CB-FB615042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70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70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90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914400"/>
            <a:ext cx="80010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vi-V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5000" y="1699986"/>
            <a:ext cx="7772400" cy="1524000"/>
          </a:xfrm>
        </p:spPr>
        <p:txBody>
          <a:bodyPr/>
          <a:lstStyle/>
          <a:p>
            <a:pPr eaLnBrk="1" hangingPunct="1"/>
            <a:r>
              <a:rPr lang="en-US" sz="3200" u="sng" dirty="0" err="1" smtClean="0">
                <a:solidFill>
                  <a:schemeClr val="tx1"/>
                </a:solidFill>
              </a:rPr>
              <a:t>Đề</a:t>
            </a:r>
            <a:r>
              <a:rPr lang="en-US" sz="3200" u="sng" dirty="0" smtClean="0">
                <a:solidFill>
                  <a:schemeClr val="tx1"/>
                </a:solidFill>
              </a:rPr>
              <a:t> </a:t>
            </a:r>
            <a:r>
              <a:rPr lang="en-US" sz="3200" u="sng" dirty="0" err="1" smtClean="0">
                <a:solidFill>
                  <a:schemeClr val="tx1"/>
                </a:solidFill>
              </a:rPr>
              <a:t>tài</a:t>
            </a:r>
            <a:r>
              <a:rPr lang="en-US" sz="3200" u="sng" dirty="0" smtClean="0">
                <a:solidFill>
                  <a:schemeClr val="tx1"/>
                </a:solidFill>
              </a:rPr>
              <a:t>: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Robot </a:t>
            </a:r>
            <a:r>
              <a:rPr lang="en-US" sz="4400" dirty="0" err="1" smtClean="0"/>
              <a:t>tự</a:t>
            </a:r>
            <a:r>
              <a:rPr lang="en-US" sz="4400" dirty="0" smtClean="0"/>
              <a:t> </a:t>
            </a:r>
            <a:r>
              <a:rPr lang="en-US" sz="4400" dirty="0" err="1" smtClean="0"/>
              <a:t>hành</a:t>
            </a:r>
            <a:r>
              <a:rPr lang="en-US" sz="4400" dirty="0" smtClean="0"/>
              <a:t> </a:t>
            </a:r>
            <a:r>
              <a:rPr lang="en-US" sz="4400" dirty="0" err="1" smtClean="0"/>
              <a:t>tránh</a:t>
            </a:r>
            <a:r>
              <a:rPr lang="en-US" sz="4400" dirty="0" smtClean="0"/>
              <a:t> </a:t>
            </a:r>
            <a:r>
              <a:rPr lang="en-US" sz="4400" dirty="0" err="1" smtClean="0"/>
              <a:t>vật</a:t>
            </a:r>
            <a:r>
              <a:rPr lang="en-US" sz="4400" dirty="0" smtClean="0"/>
              <a:t> </a:t>
            </a:r>
            <a:r>
              <a:rPr lang="en-US" sz="4400" dirty="0" err="1" smtClean="0"/>
              <a:t>cản</a:t>
            </a:r>
            <a:r>
              <a:rPr lang="en-US" sz="4400" dirty="0" smtClean="0"/>
              <a:t> </a:t>
            </a:r>
            <a:r>
              <a:rPr lang="en-US" sz="4400" dirty="0" err="1" smtClean="0"/>
              <a:t>sử</a:t>
            </a:r>
            <a:r>
              <a:rPr lang="en-US" sz="4400" dirty="0" smtClean="0"/>
              <a:t> </a:t>
            </a:r>
            <a:r>
              <a:rPr lang="en-US" sz="4400" dirty="0" err="1" smtClean="0"/>
              <a:t>dụng</a:t>
            </a:r>
            <a:r>
              <a:rPr lang="en-US" sz="4400" dirty="0" smtClean="0"/>
              <a:t> </a:t>
            </a:r>
            <a:r>
              <a:rPr lang="en-US" sz="4400" dirty="0" err="1" smtClean="0"/>
              <a:t>Kinect</a:t>
            </a:r>
            <a:endParaRPr lang="en-US" sz="44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1100" y="4394200"/>
            <a:ext cx="6400800" cy="1270000"/>
          </a:xfrm>
        </p:spPr>
        <p:txBody>
          <a:bodyPr/>
          <a:lstStyle/>
          <a:p>
            <a:pPr algn="l" eaLnBrk="1" hangingPunct="1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GVHD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PGS.TS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Hoàng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Chiến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SVTH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(8/8)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clusters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322855"/>
            <a:ext cx="439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Tìm</a:t>
            </a:r>
            <a:r>
              <a:rPr lang="en-US" u="none" dirty="0" smtClean="0"/>
              <a:t> </a:t>
            </a:r>
            <a:r>
              <a:rPr lang="en-US" u="none" dirty="0" err="1" smtClean="0"/>
              <a:t>kích</a:t>
            </a:r>
            <a:r>
              <a:rPr lang="en-US" u="none" dirty="0" smtClean="0"/>
              <a:t> </a:t>
            </a:r>
            <a:r>
              <a:rPr lang="en-US" u="none" dirty="0" err="1" smtClean="0"/>
              <a:t>thước</a:t>
            </a:r>
            <a:r>
              <a:rPr lang="en-US" u="none" dirty="0" smtClean="0"/>
              <a:t> </a:t>
            </a:r>
            <a:r>
              <a:rPr lang="en-US" u="none" dirty="0" err="1" smtClean="0"/>
              <a:t>thực</a:t>
            </a:r>
            <a:r>
              <a:rPr lang="en-US" u="none" dirty="0" smtClean="0"/>
              <a:t> </a:t>
            </a:r>
            <a:r>
              <a:rPr lang="en-US" u="none" dirty="0" err="1" smtClean="0"/>
              <a:t>vật</a:t>
            </a:r>
            <a:r>
              <a:rPr lang="en-US" u="none" dirty="0" smtClean="0"/>
              <a:t> </a:t>
            </a:r>
            <a:r>
              <a:rPr lang="en-US" u="none" dirty="0" err="1" smtClean="0"/>
              <a:t>cản</a:t>
            </a:r>
            <a:endParaRPr lang="en-US" u="none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29039" r="12468" b="16183"/>
          <a:stretch/>
        </p:blipFill>
        <p:spPr>
          <a:xfrm flipH="1">
            <a:off x="773731" y="2119085"/>
            <a:ext cx="7610285" cy="4557486"/>
          </a:xfrm>
        </p:spPr>
      </p:pic>
    </p:spTree>
    <p:extLst>
      <p:ext uri="{BB962C8B-B14F-4D97-AF65-F5344CB8AC3E}">
        <p14:creationId xmlns:p14="http://schemas.microsoft.com/office/powerpoint/2010/main" val="10205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240"/>
            <a:ext cx="9144000" cy="3861719"/>
          </a:xfrm>
        </p:spPr>
      </p:pic>
    </p:spTree>
    <p:extLst>
      <p:ext uri="{BB962C8B-B14F-4D97-AF65-F5344CB8AC3E}">
        <p14:creationId xmlns:p14="http://schemas.microsoft.com/office/powerpoint/2010/main" val="13873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762"/>
            <a:ext cx="9144000" cy="3784676"/>
          </a:xfrm>
        </p:spPr>
      </p:pic>
    </p:spTree>
    <p:extLst>
      <p:ext uri="{BB962C8B-B14F-4D97-AF65-F5344CB8AC3E}">
        <p14:creationId xmlns:p14="http://schemas.microsoft.com/office/powerpoint/2010/main" val="9916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925"/>
            <a:ext cx="9144000" cy="4763431"/>
          </a:xfrm>
        </p:spPr>
      </p:pic>
    </p:spTree>
    <p:extLst>
      <p:ext uri="{BB962C8B-B14F-4D97-AF65-F5344CB8AC3E}">
        <p14:creationId xmlns:p14="http://schemas.microsoft.com/office/powerpoint/2010/main" val="30819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230"/>
            <a:ext cx="9144000" cy="4437150"/>
          </a:xfrm>
        </p:spPr>
      </p:pic>
    </p:spTree>
    <p:extLst>
      <p:ext uri="{BB962C8B-B14F-4D97-AF65-F5344CB8AC3E}">
        <p14:creationId xmlns:p14="http://schemas.microsoft.com/office/powerpoint/2010/main" val="21697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372"/>
            <a:ext cx="9144000" cy="4746172"/>
          </a:xfrm>
        </p:spPr>
      </p:pic>
    </p:spTree>
    <p:extLst>
      <p:ext uri="{BB962C8B-B14F-4D97-AF65-F5344CB8AC3E}">
        <p14:creationId xmlns:p14="http://schemas.microsoft.com/office/powerpoint/2010/main" val="39352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86" y="990600"/>
            <a:ext cx="6230027" cy="5715000"/>
          </a:xfrm>
        </p:spPr>
      </p:pic>
    </p:spTree>
    <p:extLst>
      <p:ext uri="{BB962C8B-B14F-4D97-AF65-F5344CB8AC3E}">
        <p14:creationId xmlns:p14="http://schemas.microsoft.com/office/powerpoint/2010/main" val="10542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88" y="0"/>
            <a:ext cx="21638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899"/>
            <a:ext cx="5391150" cy="681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9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572"/>
            <a:ext cx="9144000" cy="4917056"/>
          </a:xfrm>
        </p:spPr>
      </p:pic>
    </p:spTree>
    <p:extLst>
      <p:ext uri="{BB962C8B-B14F-4D97-AF65-F5344CB8AC3E}">
        <p14:creationId xmlns:p14="http://schemas.microsoft.com/office/powerpoint/2010/main" val="417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Kinect </a:t>
            </a:r>
            <a:r>
              <a:rPr lang="en-US" b="0" dirty="0" smtClean="0"/>
              <a:t>(4/5</a:t>
            </a:r>
            <a:r>
              <a:rPr lang="en-US" b="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1312430"/>
            <a:ext cx="7024914" cy="5567338"/>
          </a:xfrm>
        </p:spPr>
      </p:pic>
      <p:sp>
        <p:nvSpPr>
          <p:cNvPr id="5" name="TextBox 4"/>
          <p:cNvSpPr txBox="1"/>
          <p:nvPr/>
        </p:nvSpPr>
        <p:spPr>
          <a:xfrm>
            <a:off x="478971" y="87643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483429" y="5979886"/>
            <a:ext cx="2249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296229" y="4455886"/>
            <a:ext cx="14514" cy="1524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310743" y="5796951"/>
            <a:ext cx="192246" cy="174309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9628" y="59013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none" dirty="0" smtClean="0"/>
              <a:t>H</a:t>
            </a:r>
            <a:endParaRPr lang="en-US" sz="2000" b="1" u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5470090" y="6043146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none" dirty="0" smtClean="0"/>
              <a:t>O2</a:t>
            </a:r>
            <a:endParaRPr lang="en-US" sz="2000" b="1" u="none" dirty="0"/>
          </a:p>
        </p:txBody>
      </p:sp>
      <p:sp>
        <p:nvSpPr>
          <p:cNvPr id="14" name="TextBox 13"/>
          <p:cNvSpPr txBox="1"/>
          <p:nvPr/>
        </p:nvSpPr>
        <p:spPr>
          <a:xfrm>
            <a:off x="3244829" y="6043146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none" dirty="0" smtClean="0"/>
              <a:t>O1</a:t>
            </a:r>
            <a:endParaRPr lang="en-US" sz="2000" b="1" u="none" dirty="0"/>
          </a:p>
        </p:txBody>
      </p:sp>
      <p:sp>
        <p:nvSpPr>
          <p:cNvPr id="15" name="Arc 14"/>
          <p:cNvSpPr/>
          <p:nvPr/>
        </p:nvSpPr>
        <p:spPr bwMode="auto">
          <a:xfrm rot="14428031">
            <a:off x="5126126" y="5456030"/>
            <a:ext cx="1188098" cy="1045496"/>
          </a:xfrm>
          <a:prstGeom prst="arc">
            <a:avLst>
              <a:gd name="adj1" fmla="val 17815959"/>
              <a:gd name="adj2" fmla="val 2086092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Arc 15"/>
          <p:cNvSpPr/>
          <p:nvPr/>
        </p:nvSpPr>
        <p:spPr bwMode="auto">
          <a:xfrm rot="19053826">
            <a:off x="3279503" y="5730227"/>
            <a:ext cx="441184" cy="419011"/>
          </a:xfrm>
          <a:prstGeom prst="arc">
            <a:avLst>
              <a:gd name="adj1" fmla="val 18421276"/>
              <a:gd name="adj2" fmla="val 207083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95174"/>
              </p:ext>
            </p:extLst>
          </p:nvPr>
        </p:nvGraphicFramePr>
        <p:xfrm>
          <a:off x="4972525" y="5528312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4" imgW="241200" imgH="215640" progId="Equation.DSMT4">
                  <p:embed/>
                </p:oleObj>
              </mc:Choice>
              <mc:Fallback>
                <p:oleObj name="Equation" r:id="rId4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2525" y="5528312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929224"/>
              </p:ext>
            </p:extLst>
          </p:nvPr>
        </p:nvGraphicFramePr>
        <p:xfrm>
          <a:off x="3138796" y="5579092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6" imgW="266400" imgH="330120" progId="Equation.DSMT4">
                  <p:embed/>
                </p:oleObj>
              </mc:Choice>
              <mc:Fallback>
                <p:oleObj name="Equation" r:id="rId6" imgW="2664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96" y="5579092"/>
                        <a:ext cx="266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rc 18"/>
          <p:cNvSpPr/>
          <p:nvPr/>
        </p:nvSpPr>
        <p:spPr bwMode="auto">
          <a:xfrm rot="6237165">
            <a:off x="3092042" y="3145953"/>
            <a:ext cx="564264" cy="559204"/>
          </a:xfrm>
          <a:prstGeom prst="arc">
            <a:avLst>
              <a:gd name="adj1" fmla="val 18421276"/>
              <a:gd name="adj2" fmla="val 207083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93239"/>
              </p:ext>
            </p:extLst>
          </p:nvPr>
        </p:nvGraphicFramePr>
        <p:xfrm>
          <a:off x="3400425" y="3798888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8" imgW="215640" imgH="266400" progId="Equation.DSMT4">
                  <p:embed/>
                </p:oleObj>
              </mc:Choice>
              <mc:Fallback>
                <p:oleObj name="Equation" r:id="rId8" imgW="2156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3798888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3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6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Chọn Kp trước: thử bộ điều khiển P với đối tượng thật (hoặc mô phỏng), điều chỉnh Kp sao cho thời gian đáp ứng đủ nhanh, chấp nhận overshot nhỏ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vi-VN" dirty="0"/>
              <a:t>Thêm thành phần D để loại overshot, </a:t>
            </a:r>
            <a:r>
              <a:rPr lang="vi-VN" dirty="0" smtClean="0"/>
              <a:t>tăng</a:t>
            </a:r>
            <a:r>
              <a:rPr lang="en-US" dirty="0" smtClean="0"/>
              <a:t> </a:t>
            </a:r>
            <a:r>
              <a:rPr lang="vi-VN" dirty="0" smtClean="0"/>
              <a:t>Kd </a:t>
            </a:r>
            <a:r>
              <a:rPr lang="vi-VN" dirty="0"/>
              <a:t>từ từ, thử nghiệm và chọn giá trị thích hợp. Steady state error có thể sẽ xuất hiện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vi-VN" dirty="0"/>
              <a:t>Thêm thành phần I để giảm steady state error. Nên </a:t>
            </a:r>
            <a:r>
              <a:rPr lang="vi-VN" dirty="0" smtClean="0"/>
              <a:t>tăng</a:t>
            </a:r>
            <a:r>
              <a:rPr lang="en-US" smtClean="0"/>
              <a:t> </a:t>
            </a:r>
            <a:r>
              <a:rPr lang="vi-VN" smtClean="0"/>
              <a:t>Ki </a:t>
            </a:r>
            <a:r>
              <a:rPr lang="vi-VN" dirty="0"/>
              <a:t>từ bé đến lớn để giảm steady state error đồng thời không để cho overshot xuất hiện trở lại.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02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4" y="1400019"/>
            <a:ext cx="7467608" cy="3114831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120404"/>
              </p:ext>
            </p:extLst>
          </p:nvPr>
        </p:nvGraphicFramePr>
        <p:xfrm>
          <a:off x="946150" y="4865688"/>
          <a:ext cx="7019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3060700" imgH="431800" progId="Equation.DSMT4">
                  <p:embed/>
                </p:oleObj>
              </mc:Choice>
              <mc:Fallback>
                <p:oleObj name="Equation" r:id="rId4" imgW="30607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4865688"/>
                        <a:ext cx="70199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69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(2/8)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377"/>
            <a:ext cx="9144000" cy="3677313"/>
          </a:xfrm>
        </p:spPr>
      </p:pic>
      <p:sp>
        <p:nvSpPr>
          <p:cNvPr id="5" name="TextBox 4"/>
          <p:cNvSpPr txBox="1"/>
          <p:nvPr/>
        </p:nvSpPr>
        <p:spPr>
          <a:xfrm>
            <a:off x="537027" y="871685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Depth Map: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847" y="1384270"/>
            <a:ext cx="353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phân</a:t>
            </a:r>
            <a:r>
              <a:rPr lang="en-US" u="none" dirty="0" smtClean="0"/>
              <a:t> </a:t>
            </a:r>
            <a:r>
              <a:rPr lang="en-US" u="none" dirty="0" err="1" smtClean="0"/>
              <a:t>giải</a:t>
            </a:r>
            <a:r>
              <a:rPr lang="en-US" u="none" dirty="0" smtClean="0"/>
              <a:t> 640x480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Tốc</a:t>
            </a:r>
            <a:r>
              <a:rPr lang="en-US" u="none" dirty="0" smtClean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: 30 fps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2825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(3/8)</a:t>
            </a:r>
            <a:endParaRPr lang="en-US" dirty="0"/>
          </a:p>
        </p:txBody>
      </p:sp>
      <p:pic>
        <p:nvPicPr>
          <p:cNvPr id="4" name="Content Placeholder 3" descr="C:\Users\Hong Duc\Desktop\New folder\Algorithm\RGB Point cloud.png"/>
          <p:cNvPicPr>
            <a:picLocks noGrp="1"/>
          </p:cNvPicPr>
          <p:nvPr>
            <p:ph idx="1"/>
          </p:nvPr>
        </p:nvPicPr>
        <p:blipFill rotWithShape="1">
          <a:blip r:embed="rId2"/>
          <a:srcRect l="2686" t="15665" r="1446" b="2343"/>
          <a:stretch/>
        </p:blipFill>
        <p:spPr bwMode="auto">
          <a:xfrm>
            <a:off x="1219201" y="2569029"/>
            <a:ext cx="6749142" cy="413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7027" y="87168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Point Cloud: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526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/>
              <a:t>RGB point cloud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/>
              <a:t>Tốc</a:t>
            </a:r>
            <a:r>
              <a:rPr lang="en-US" u="none" dirty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giảm</a:t>
            </a:r>
            <a:r>
              <a:rPr lang="en-US" u="none" dirty="0" smtClean="0"/>
              <a:t> </a:t>
            </a:r>
            <a:r>
              <a:rPr lang="en-US" u="none" dirty="0" err="1" smtClean="0"/>
              <a:t>xuống</a:t>
            </a:r>
            <a:r>
              <a:rPr lang="en-US" u="none" dirty="0" smtClean="0"/>
              <a:t> </a:t>
            </a:r>
            <a:r>
              <a:rPr lang="en-US" u="none" dirty="0" err="1" smtClean="0"/>
              <a:t>còn</a:t>
            </a:r>
            <a:r>
              <a:rPr lang="en-US" u="none" dirty="0" smtClean="0"/>
              <a:t>: </a:t>
            </a:r>
            <a:r>
              <a:rPr lang="en-US" u="none" dirty="0"/>
              <a:t>13~15 </a:t>
            </a:r>
            <a:r>
              <a:rPr lang="en-US" u="none" dirty="0" smtClean="0"/>
              <a:t>fps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6770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(4/8)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Voxel Grid: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489891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Giảm</a:t>
            </a:r>
            <a:r>
              <a:rPr lang="en-US" u="none" dirty="0" smtClean="0"/>
              <a:t> </a:t>
            </a:r>
            <a:r>
              <a:rPr lang="en-US" u="none" dirty="0" err="1" smtClean="0"/>
              <a:t>mật</a:t>
            </a:r>
            <a:r>
              <a:rPr lang="en-US" u="none" dirty="0" smtClean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điểm</a:t>
            </a:r>
            <a:endParaRPr lang="en-US" u="none" dirty="0" smtClean="0"/>
          </a:p>
        </p:txBody>
      </p:sp>
      <p:pic>
        <p:nvPicPr>
          <p:cNvPr id="8" name="Picture 7" descr="C:\Users\Hong Duc\Desktop\New folder\Algorithm\Voxel Grid_.png"/>
          <p:cNvPicPr/>
          <p:nvPr/>
        </p:nvPicPr>
        <p:blipFill rotWithShape="1">
          <a:blip r:embed="rId2"/>
          <a:srcRect l="4517" t="14103" r="4731" b="4488"/>
          <a:stretch/>
        </p:blipFill>
        <p:spPr bwMode="auto">
          <a:xfrm>
            <a:off x="1180134" y="2394857"/>
            <a:ext cx="6933352" cy="428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55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(5/8)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52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Pass Through: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4911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Giới</a:t>
            </a:r>
            <a:r>
              <a:rPr lang="en-US" u="none" dirty="0" smtClean="0"/>
              <a:t> </a:t>
            </a:r>
            <a:r>
              <a:rPr lang="en-US" u="none" dirty="0" err="1" smtClean="0"/>
              <a:t>hạn</a:t>
            </a:r>
            <a:r>
              <a:rPr lang="en-US" u="none" dirty="0" smtClean="0"/>
              <a:t> </a:t>
            </a:r>
            <a:r>
              <a:rPr lang="en-US" u="none" dirty="0" err="1" smtClean="0"/>
              <a:t>giá</a:t>
            </a:r>
            <a:r>
              <a:rPr lang="en-US" u="none" dirty="0" smtClean="0"/>
              <a:t> </a:t>
            </a:r>
            <a:r>
              <a:rPr lang="en-US" u="none" dirty="0" err="1" smtClean="0"/>
              <a:t>trị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chiều</a:t>
            </a:r>
            <a:r>
              <a:rPr lang="en-US" u="none" dirty="0" smtClean="0"/>
              <a:t> X, Y, Z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/>
              <a:t>Tốc</a:t>
            </a:r>
            <a:r>
              <a:rPr lang="en-US" u="none" dirty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tăng</a:t>
            </a:r>
            <a:r>
              <a:rPr lang="en-US" u="none" dirty="0" smtClean="0"/>
              <a:t> </a:t>
            </a:r>
            <a:r>
              <a:rPr lang="en-US" u="none" dirty="0" err="1" smtClean="0"/>
              <a:t>lên</a:t>
            </a:r>
            <a:r>
              <a:rPr lang="en-US" u="none" dirty="0" smtClean="0"/>
              <a:t> </a:t>
            </a:r>
            <a:r>
              <a:rPr lang="en-US" u="none" dirty="0" err="1" smtClean="0"/>
              <a:t>lại</a:t>
            </a:r>
            <a:r>
              <a:rPr lang="en-US" u="none" dirty="0" smtClean="0"/>
              <a:t>: 30 fps</a:t>
            </a:r>
            <a:endParaRPr lang="en-US" u="non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28616" r="39179" b="22792"/>
          <a:stretch/>
        </p:blipFill>
        <p:spPr>
          <a:xfrm flipH="1">
            <a:off x="1277256" y="2349783"/>
            <a:ext cx="6792686" cy="4327513"/>
          </a:xfrm>
        </p:spPr>
      </p:pic>
    </p:spTree>
    <p:extLst>
      <p:ext uri="{BB962C8B-B14F-4D97-AF65-F5344CB8AC3E}">
        <p14:creationId xmlns:p14="http://schemas.microsoft.com/office/powerpoint/2010/main" val="28771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(6/8)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Plannar segmentation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775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Tìm</a:t>
            </a:r>
            <a:r>
              <a:rPr lang="en-US" u="none" dirty="0" smtClean="0"/>
              <a:t> </a:t>
            </a:r>
            <a:r>
              <a:rPr lang="en-US" u="none" dirty="0" err="1" smtClean="0"/>
              <a:t>ra</a:t>
            </a:r>
            <a:r>
              <a:rPr lang="en-US" u="none" dirty="0" smtClean="0"/>
              <a:t> </a:t>
            </a:r>
            <a:r>
              <a:rPr lang="en-US" u="none" dirty="0" err="1" smtClean="0"/>
              <a:t>mô</a:t>
            </a:r>
            <a:r>
              <a:rPr lang="en-US" u="none" dirty="0" smtClean="0"/>
              <a:t> </a:t>
            </a:r>
            <a:r>
              <a:rPr lang="en-US" u="none" dirty="0" err="1" smtClean="0"/>
              <a:t>hình</a:t>
            </a:r>
            <a:r>
              <a:rPr lang="en-US" u="none" dirty="0" smtClean="0"/>
              <a:t> </a:t>
            </a:r>
            <a:r>
              <a:rPr lang="en-US" u="none" dirty="0" err="1" smtClean="0"/>
              <a:t>mặt</a:t>
            </a:r>
            <a:r>
              <a:rPr lang="en-US" u="none" dirty="0" smtClean="0"/>
              <a:t> </a:t>
            </a:r>
            <a:r>
              <a:rPr lang="en-US" u="none" dirty="0" err="1" smtClean="0"/>
              <a:t>phẳng</a:t>
            </a:r>
            <a:r>
              <a:rPr lang="en-US" u="none" dirty="0" smtClean="0"/>
              <a:t> </a:t>
            </a:r>
            <a:r>
              <a:rPr lang="en-US" u="none" dirty="0" err="1" smtClean="0"/>
              <a:t>bằng</a:t>
            </a:r>
            <a:r>
              <a:rPr lang="en-US" u="none" dirty="0" smtClean="0"/>
              <a:t> </a:t>
            </a:r>
            <a:r>
              <a:rPr lang="en-US" u="none" dirty="0" err="1" smtClean="0"/>
              <a:t>thuật</a:t>
            </a:r>
            <a:r>
              <a:rPr lang="en-US" u="none" dirty="0" smtClean="0"/>
              <a:t> </a:t>
            </a:r>
            <a:r>
              <a:rPr lang="en-US" u="none" dirty="0" err="1" smtClean="0"/>
              <a:t>toán</a:t>
            </a:r>
            <a:r>
              <a:rPr lang="en-US" u="none" dirty="0" smtClean="0"/>
              <a:t> RANSAC</a:t>
            </a:r>
          </a:p>
        </p:txBody>
      </p:sp>
      <p:pic>
        <p:nvPicPr>
          <p:cNvPr id="8" name="Picture 7" descr="C:\Users\Hong Duc\Desktop\New folder\RANSAC.pn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14120"/>
          <a:stretch/>
        </p:blipFill>
        <p:spPr bwMode="auto">
          <a:xfrm>
            <a:off x="0" y="2152825"/>
            <a:ext cx="9144000" cy="397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42080" y="6125028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Tìm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đường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thẳng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tập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hợp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điểm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4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:\Users\Hong Duc\Desktop\Drawing40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04800"/>
            <a:ext cx="4514850" cy="6291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9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(7/8)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437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Euclidean cluster extraction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333350"/>
            <a:ext cx="6146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Nhóm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điểm</a:t>
            </a:r>
            <a:r>
              <a:rPr lang="en-US" u="none" dirty="0" smtClean="0"/>
              <a:t> </a:t>
            </a:r>
            <a:r>
              <a:rPr lang="en-US" u="none" dirty="0" err="1" smtClean="0"/>
              <a:t>gần</a:t>
            </a:r>
            <a:r>
              <a:rPr lang="en-US" u="none" dirty="0" smtClean="0"/>
              <a:t> </a:t>
            </a:r>
            <a:r>
              <a:rPr lang="en-US" u="none" dirty="0" err="1" smtClean="0"/>
              <a:t>nhau</a:t>
            </a:r>
            <a:r>
              <a:rPr lang="en-US" u="none" dirty="0" smtClean="0"/>
              <a:t> </a:t>
            </a:r>
            <a:r>
              <a:rPr lang="en-US" u="none" dirty="0" err="1" smtClean="0"/>
              <a:t>thành</a:t>
            </a:r>
            <a:r>
              <a:rPr lang="en-US" u="none" dirty="0" smtClean="0"/>
              <a:t> 1 cluster</a:t>
            </a:r>
          </a:p>
        </p:txBody>
      </p:sp>
      <p:pic>
        <p:nvPicPr>
          <p:cNvPr id="8" name="Picture 7" descr="C:\Users\Hong Duc\Desktop\New folder\Algorithm\segmentation.pn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42" t="11745" b="10314"/>
          <a:stretch/>
        </p:blipFill>
        <p:spPr bwMode="auto">
          <a:xfrm>
            <a:off x="802763" y="2220686"/>
            <a:ext cx="7586495" cy="438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45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lectures">
  <a:themeElements>
    <a:clrScheme name="vislectures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islectur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slecture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lecture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7999</TotalTime>
  <Words>297</Words>
  <Application>Microsoft Office PowerPoint</Application>
  <PresentationFormat>On-screen Show (4:3)</PresentationFormat>
  <Paragraphs>41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vislectures</vt:lpstr>
      <vt:lpstr>Equation</vt:lpstr>
      <vt:lpstr>Đề tài: Robot tự hành tránh vật cản sử dụng Kinect</vt:lpstr>
      <vt:lpstr>Tìm hiểu Kinect (4/5)</vt:lpstr>
      <vt:lpstr>Phát hiện vật cản (2/8)</vt:lpstr>
      <vt:lpstr>Phát hiện vật cản (3/8)</vt:lpstr>
      <vt:lpstr>Phát hiện vật cản (4/8)</vt:lpstr>
      <vt:lpstr>Phát hiện vật cản (5/8)</vt:lpstr>
      <vt:lpstr>Phát hiện vật cản (6/8)</vt:lpstr>
      <vt:lpstr>PowerPoint Presentation</vt:lpstr>
      <vt:lpstr>Phát hiện vật cản (7/8)</vt:lpstr>
      <vt:lpstr>Phát hiện vật cản (8/8)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Cách chọn các hệ số PID</vt:lpstr>
      <vt:lpstr>PowerPoint Presentation</vt:lpstr>
    </vt:vector>
  </TitlesOfParts>
  <Company>Un iversity of Alberta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Multi-view shape reconstruction</dc:title>
  <dc:creator>Martin Jagersand</dc:creator>
  <cp:lastModifiedBy>Hong Duc</cp:lastModifiedBy>
  <cp:revision>528</cp:revision>
  <dcterms:created xsi:type="dcterms:W3CDTF">2006-03-16T18:19:14Z</dcterms:created>
  <dcterms:modified xsi:type="dcterms:W3CDTF">2012-01-11T01:49:05Z</dcterms:modified>
</cp:coreProperties>
</file>